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6"/>
  </p:notesMasterIdLst>
  <p:sldIdLst>
    <p:sldId id="256" r:id="rId2"/>
    <p:sldId id="263" r:id="rId3"/>
    <p:sldId id="286" r:id="rId4"/>
    <p:sldId id="266" r:id="rId5"/>
    <p:sldId id="260" r:id="rId6"/>
    <p:sldId id="277" r:id="rId7"/>
    <p:sldId id="290" r:id="rId8"/>
    <p:sldId id="296" r:id="rId9"/>
    <p:sldId id="291" r:id="rId10"/>
    <p:sldId id="292" r:id="rId11"/>
    <p:sldId id="294" r:id="rId12"/>
    <p:sldId id="289" r:id="rId13"/>
    <p:sldId id="295" r:id="rId14"/>
    <p:sldId id="284" r:id="rId1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5" autoAdjust="0"/>
    <p:restoredTop sz="81497"/>
  </p:normalViewPr>
  <p:slideViewPr>
    <p:cSldViewPr snapToGrid="0" snapToObjects="1">
      <p:cViewPr>
        <p:scale>
          <a:sx n="89" d="100"/>
          <a:sy n="89" d="100"/>
        </p:scale>
        <p:origin x="2976" y="472"/>
      </p:cViewPr>
      <p:guideLst>
        <p:guide orient="horz" pos="215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4D331-E869-1F4D-8B27-DE2836E15F31}" type="datetimeFigureOut">
              <a:rPr kumimoji="1" lang="ko-Kore-KR" altLang="en-US" smtClean="0"/>
              <a:t>2021. 4. 4.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52F7D-2383-6443-8312-092A2BD8E3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05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 저는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팀의 팀원 </a:t>
            </a:r>
            <a:r>
              <a:rPr kumimoji="1" lang="ko-KR" altLang="en-US" dirty="0" err="1"/>
              <a:t>배재현입니다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팀의 발표를 시작하도록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4361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재료들은 저희가 따로 구매한 목록들입니다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315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위</a:t>
            </a:r>
            <a:r>
              <a:rPr kumimoji="1" lang="ko-KR" altLang="en-US" dirty="0"/>
              <a:t> 재료를 주문하고 도착하기 전까지 저희는 개발환경 구축과 </a:t>
            </a:r>
            <a:r>
              <a:rPr kumimoji="1" lang="en-US" altLang="ko-KR" dirty="0" err="1"/>
              <a:t>webRTC</a:t>
            </a:r>
            <a:r>
              <a:rPr kumimoji="1" lang="ko-KR" altLang="en-US" dirty="0"/>
              <a:t> 공부를 병행했습니다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위</a:t>
            </a:r>
            <a:r>
              <a:rPr kumimoji="1" lang="ko-KR" altLang="en-US" dirty="0"/>
              <a:t> 작업들은 모두 </a:t>
            </a:r>
            <a:r>
              <a:rPr kumimoji="1" lang="ko-KR" altLang="en-US" dirty="0" err="1"/>
              <a:t>깃헙에</a:t>
            </a:r>
            <a:r>
              <a:rPr kumimoji="1" lang="ko-KR" altLang="en-US" dirty="0"/>
              <a:t> 업로드 되어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9205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증빙사진입니다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멘토님과 주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 </a:t>
            </a:r>
            <a:r>
              <a:rPr kumimoji="1" lang="ko-KR" altLang="en-US" dirty="0" err="1"/>
              <a:t>비대면으로</a:t>
            </a:r>
            <a:r>
              <a:rPr kumimoji="1" lang="ko-KR" altLang="en-US" dirty="0"/>
              <a:t> 미팅을 진행하고 있으며 팀원들과는 최소 주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 오프라인으로 개발을 진행하고 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이와</a:t>
            </a:r>
            <a:r>
              <a:rPr kumimoji="1" lang="ko-KR" altLang="en-US" dirty="0"/>
              <a:t> 관련된 회의록은 모두 </a:t>
            </a:r>
            <a:r>
              <a:rPr kumimoji="1" lang="ko-KR" altLang="en-US" dirty="0" err="1"/>
              <a:t>깃헙에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업로드해두었습니다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2834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앞으로의</a:t>
            </a:r>
            <a:r>
              <a:rPr kumimoji="1" lang="ko-KR" altLang="en-US" dirty="0"/>
              <a:t> 프로젝트 추진 계획입니다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재료 도착 및 에러 사항때문에 기존의 계획에서 변경되었습니다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알아보기</a:t>
            </a:r>
            <a:r>
              <a:rPr kumimoji="1" lang="ko-KR" altLang="en-US" dirty="0"/>
              <a:t> 쉽게 기존의 계획은 회색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변경되어 추가된 계획은 주황색으로 표시해 두었습니다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이번주까지 로봇의 조립 및 구동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젯슨</a:t>
            </a:r>
            <a:r>
              <a:rPr kumimoji="1" lang="ko-KR" altLang="en-US" dirty="0"/>
              <a:t> 나노의 개발 환경설정을 마무리하였고</a:t>
            </a:r>
            <a:endParaRPr kumimoji="1" lang="en-US" altLang="ko-KR" dirty="0"/>
          </a:p>
          <a:p>
            <a:r>
              <a:rPr kumimoji="1" lang="ko-KR" altLang="en-US" dirty="0"/>
              <a:t>다음주부터 자율주행 모델을 설계하고 훈련을 하는 것으로 계획해 두었습니다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 에러사항들을 겪게 될 경우 다시 수정 될 가능성이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62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팀은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명으로 구성되어 있고 각각 역할을 위와 같이 분배했지만 필요한 부분은 함께 진행하고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0748416"/>
      </p:ext>
    </p:extLst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dirty="0"/>
                  <a:t>저희는 경기도에 위치하는 </a:t>
                </a:r>
                <a:r>
                  <a:rPr lang="ko-KR" altLang="en-US" dirty="0" err="1"/>
                  <a:t>팀그릿과</a:t>
                </a:r>
                <a:r>
                  <a:rPr lang="ko-KR" altLang="en-US" dirty="0"/>
                  <a:t> 함께 프로젝트를 진행하고 있습니다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marL="0" indent="0" latinLnBrk="0">
                  <a:buFontTx/>
                  <a:buNone/>
                </a:pPr>
                <a:r>
                  <a:rPr lang="ko-KR" altLang="en-US" dirty="0" err="1"/>
                  <a:t>팀그릿은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webRTC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기반으로 </a:t>
                </a:r>
                <a:r>
                  <a:rPr lang="ko-KR" altLang="en-US" dirty="0" err="1"/>
                  <a:t>초저지연</a:t>
                </a:r>
                <a:r>
                  <a:rPr lang="ko-KR" altLang="en-US" dirty="0"/>
                  <a:t> 영상 전송을 제공하는 회사입니다</a:t>
                </a:r>
                <a:r>
                  <a:rPr lang="en-US" altLang="ko-KR" dirty="0"/>
                  <a:t>.</a:t>
                </a:r>
                <a:endParaRPr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3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발표의</a:t>
            </a:r>
            <a:r>
              <a:rPr kumimoji="1" lang="ko-KR" altLang="en-US" dirty="0"/>
              <a:t> 순서는 과제의 목적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프로젝트 추진내용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프로젝트 추진 계획으로 진행하겠습니다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906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201</a:t>
            </a:r>
            <a:r>
              <a:rPr kumimoji="1" lang="en-US" altLang="ko-KR" dirty="0"/>
              <a:t>5</a:t>
            </a:r>
            <a:r>
              <a:rPr kumimoji="1" lang="ko-Kore-KR" altLang="en-US" dirty="0"/>
              <a:t>년</a:t>
            </a:r>
            <a:r>
              <a:rPr kumimoji="1" lang="ko-KR" altLang="en-US" dirty="0"/>
              <a:t> 독일의 대표적인 자동차 제조사인 폭스바겐의 디젤 배기가스의 조작으로 인해 친환경 자동차 개발의 필요성이 대두되었습니다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내연기관의 퇴출과 더불어 전기차의 수요가 급증함에 따라 전기차 시장이 급격이 성장하게 되었는데 이로 인해 자율주행 기술 또한 덩달아 발전하기 시작했습니다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최근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테슬라의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오토파일럿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혼다의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혼다센싱</a:t>
            </a:r>
            <a:r>
              <a:rPr kumimoji="1" lang="ko-KR" altLang="en-US" dirty="0"/>
              <a:t> 등 자율주행 기술이 나날이 발전해가고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이러한 자율주행 기술을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로보틱스로</a:t>
            </a:r>
            <a:r>
              <a:rPr kumimoji="1" lang="ko-KR" altLang="en-US" dirty="0"/>
              <a:t> 구현하는 것을 목표로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076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본 프로젝트에서는 자동차를 </a:t>
            </a:r>
            <a:r>
              <a:rPr kumimoji="1" lang="en-US" altLang="ko-KR" dirty="0" err="1"/>
              <a:t>nvidia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젯슨</a:t>
            </a:r>
            <a:r>
              <a:rPr kumimoji="1" lang="ko-KR" altLang="en-US" dirty="0"/>
              <a:t> 나노와 </a:t>
            </a:r>
            <a:r>
              <a:rPr kumimoji="1" lang="en-US" altLang="ko-KR" dirty="0" err="1"/>
              <a:t>waveshare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젯봇을</a:t>
            </a:r>
            <a:r>
              <a:rPr kumimoji="1" lang="ko-KR" altLang="en-US" dirty="0"/>
              <a:t> 활용하여 </a:t>
            </a:r>
            <a:endParaRPr kumimoji="1" lang="en-US" altLang="ko-KR" dirty="0"/>
          </a:p>
          <a:p>
            <a:r>
              <a:rPr kumimoji="1" lang="ko-KR" altLang="en-US" dirty="0" err="1"/>
              <a:t>자율주행의</a:t>
            </a:r>
            <a:r>
              <a:rPr kumimoji="1" lang="ko-KR" altLang="en-US" dirty="0"/>
              <a:t> 차선 인식과 사람을 인식하여 차량을 제어하는 것을 구현합니다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webRTC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주행하고 있는 차량의 상황을 </a:t>
            </a:r>
            <a:r>
              <a:rPr kumimoji="1" lang="ko-KR" altLang="en-US" dirty="0" err="1"/>
              <a:t>웹페이지로</a:t>
            </a:r>
            <a:r>
              <a:rPr kumimoji="1" lang="ko-KR" altLang="en-US" dirty="0"/>
              <a:t> 실시간으로 받아볼 수 있도록 하는 것을 목표로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4953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프로젝트 추진 내용입니다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</a:t>
            </a:r>
            <a:r>
              <a:rPr kumimoji="1" lang="ko-KR" altLang="en-US" dirty="0" err="1"/>
              <a:t>주피터랩을</a:t>
            </a:r>
            <a:r>
              <a:rPr kumimoji="1" lang="ko-KR" altLang="en-US" dirty="0"/>
              <a:t> 사용하여 </a:t>
            </a:r>
            <a:r>
              <a:rPr kumimoji="1" lang="ko-KR" altLang="en-US" dirty="0" err="1"/>
              <a:t>젯봇과</a:t>
            </a:r>
            <a:r>
              <a:rPr kumimoji="1" lang="ko-KR" altLang="en-US" dirty="0"/>
              <a:t> 노트북을 연결하여 구동하였습니다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본 영상에서는 앞 뒤로 움직이고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좌우로 회전하며 둥글게 구동하는 것을 영상에 담았습니다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632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학술대회에 제출할 논문 초록을 작성하여 논문 제출을 준비하고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2932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프로젝트 관련하여 </a:t>
            </a:r>
            <a:r>
              <a:rPr kumimoji="1" lang="ko-KR" altLang="en-US" dirty="0" err="1"/>
              <a:t>이슈사항에</a:t>
            </a:r>
            <a:r>
              <a:rPr kumimoji="1" lang="ko-KR" altLang="en-US" dirty="0"/>
              <a:t> 대해 말씀드리겠습니다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젯봇을</a:t>
            </a:r>
            <a:r>
              <a:rPr kumimoji="1" lang="ko-KR" altLang="en-US" dirty="0"/>
              <a:t> 구동하기 위해서는 배터리가 따로 필요했는데 이 배터리가 일반 배터리가 아니라 </a:t>
            </a:r>
            <a:r>
              <a:rPr kumimoji="1" lang="en-US" altLang="ko-KR" dirty="0"/>
              <a:t>18650</a:t>
            </a:r>
            <a:r>
              <a:rPr kumimoji="1" lang="ko-KR" altLang="en-US" dirty="0"/>
              <a:t> 충전지가 필요했습니다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자율주행 실험을 하기 위해서 트랙을 만들어야 하는데 이를 하드보드지와 전기테이프로 구현하기로 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329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680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355"/>
            <a:ext cx="74295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0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1825625"/>
            <a:ext cx="8544560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140" y="365125"/>
            <a:ext cx="213614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365125"/>
            <a:ext cx="628396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1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55" y="1825625"/>
            <a:ext cx="8544560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1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40" y="1710055"/>
            <a:ext cx="8543925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40" y="4589780"/>
            <a:ext cx="8543925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3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355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230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480"/>
            <a:ext cx="419100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230" y="1681480"/>
            <a:ext cx="421132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230" y="2505075"/>
            <a:ext cx="421132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3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20" y="987425"/>
            <a:ext cx="50152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9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20" y="987425"/>
            <a:ext cx="50152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39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355" y="1825625"/>
            <a:ext cx="854392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355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5B8D-AFC3-4A6F-BEF4-11B97F04E494}" type="datetimeFigureOut">
              <a:rPr lang="ko-KR" altLang="en-US" smtClean="0"/>
              <a:t>2021. 4. 4.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680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430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1270"/>
            <a:ext cx="8942705" cy="6858635"/>
            <a:chOff x="0" y="1270"/>
            <a:chExt cx="8942705" cy="6858635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순서도: 수동 입력 4"/>
            <p:cNvSpPr>
              <a:spLocks/>
            </p:cNvSpPr>
            <p:nvPr/>
          </p:nvSpPr>
          <p:spPr>
            <a:xfrm rot="16200000" flipH="1" flipV="1">
              <a:off x="1042035" y="-1040765"/>
              <a:ext cx="6858635" cy="8942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순서도: 수동 입력 6"/>
            <p:cNvSpPr>
              <a:spLocks/>
            </p:cNvSpPr>
            <p:nvPr/>
          </p:nvSpPr>
          <p:spPr>
            <a:xfrm rot="16200000" flipH="1" flipV="1">
              <a:off x="724535" y="-723265"/>
              <a:ext cx="6858635" cy="830707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225" y="2729865"/>
            <a:ext cx="994410" cy="7080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  <a:r>
              <a:rPr lang="ko-KR" altLang="en-US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8225" y="3618230"/>
            <a:ext cx="2049145" cy="876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종합설계프로젝트</a:t>
            </a: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</a:p>
          <a:p>
            <a:pPr marL="0" indent="0" latinLnBrk="0">
              <a:buFontTx/>
              <a:buNone/>
            </a:pP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ITEC402002</a:t>
            </a:r>
          </a:p>
          <a:p>
            <a:pPr marL="0" indent="0" latinLnBrk="0">
              <a:buFontTx/>
              <a:buNone/>
            </a:pPr>
            <a:endParaRPr lang="en-US" altLang="ko-KR" sz="1700" dirty="0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4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638316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이슈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9FAA9F-2725-034A-AA62-ECFE6167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0" y="1288596"/>
            <a:ext cx="6857999" cy="16881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3B471F-7425-384A-8626-17BDF9BB1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30" y="3058961"/>
            <a:ext cx="6857999" cy="16446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351BB2-18CD-884B-8FA2-9067656C7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29" y="4695056"/>
            <a:ext cx="6858000" cy="1643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228A5-AF4D-3948-872C-9BACA16E9176}"/>
              </a:ext>
            </a:extLst>
          </p:cNvPr>
          <p:cNvSpPr txBox="1"/>
          <p:nvPr/>
        </p:nvSpPr>
        <p:spPr>
          <a:xfrm>
            <a:off x="8127999" y="369661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+ WIFI </a:t>
            </a:r>
            <a:r>
              <a:rPr kumimoji="1" lang="ko-KR" altLang="en-US" dirty="0"/>
              <a:t>동글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43475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638316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이슈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0766C6-887B-2040-815C-8AA3CEF0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2108199"/>
            <a:ext cx="4441485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E946F5-1BC7-CA43-8F74-C8CD0945F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673" y="2108199"/>
            <a:ext cx="39008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96AF7-8942-044D-9AB8-08949C2A7EA4}"/>
              </a:ext>
            </a:extLst>
          </p:cNvPr>
          <p:cNvSpPr txBox="1"/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회의 사진</a:t>
            </a:r>
          </a:p>
        </p:txBody>
      </p:sp>
      <p:pic>
        <p:nvPicPr>
          <p:cNvPr id="5" name="그림 4" descr="사람, 식물이(가) 표시된 사진&#10;&#10;자동 생성된 설명">
            <a:extLst>
              <a:ext uri="{FF2B5EF4-FFF2-40B4-BE49-F238E27FC236}">
                <a16:creationId xmlns:a16="http://schemas.microsoft.com/office/drawing/2014/main" id="{E5A6A91C-E03D-7F45-B613-E2436D91C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96" y="1231765"/>
            <a:ext cx="2684581" cy="1816235"/>
          </a:xfrm>
          <a:prstGeom prst="rect">
            <a:avLst/>
          </a:prstGeom>
        </p:spPr>
      </p:pic>
      <p:pic>
        <p:nvPicPr>
          <p:cNvPr id="8" name="그림 7" descr="물, 사람, 보트이(가) 표시된 사진&#10;&#10;자동 생성된 설명">
            <a:extLst>
              <a:ext uri="{FF2B5EF4-FFF2-40B4-BE49-F238E27FC236}">
                <a16:creationId xmlns:a16="http://schemas.microsoft.com/office/drawing/2014/main" id="{2071A9A6-8480-5246-AA58-A534DBD9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241284"/>
            <a:ext cx="2684581" cy="1806716"/>
          </a:xfrm>
          <a:prstGeom prst="rect">
            <a:avLst/>
          </a:prstGeom>
        </p:spPr>
      </p:pic>
      <p:pic>
        <p:nvPicPr>
          <p:cNvPr id="10" name="그림 9" descr="텍스트, 사람, 실내, 전자기기이(가) 표시된 사진&#10;&#10;자동 생성된 설명">
            <a:extLst>
              <a:ext uri="{FF2B5EF4-FFF2-40B4-BE49-F238E27FC236}">
                <a16:creationId xmlns:a16="http://schemas.microsoft.com/office/drawing/2014/main" id="{53046DA8-FF68-1940-BF91-461D53F29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09" y="1231765"/>
            <a:ext cx="2684581" cy="17933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FF11A-FB9F-1D42-82F1-42E02C373AC4}"/>
              </a:ext>
            </a:extLst>
          </p:cNvPr>
          <p:cNvSpPr txBox="1"/>
          <p:nvPr/>
        </p:nvSpPr>
        <p:spPr>
          <a:xfrm>
            <a:off x="4662541" y="314401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.27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5CFE2-2308-F54B-BF9B-4B79062C2AF4}"/>
              </a:ext>
            </a:extLst>
          </p:cNvPr>
          <p:cNvSpPr txBox="1"/>
          <p:nvPr/>
        </p:nvSpPr>
        <p:spPr>
          <a:xfrm>
            <a:off x="1378857" y="31669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.22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C3D-F029-EF4D-8936-4E5FE4EBE42F}"/>
              </a:ext>
            </a:extLst>
          </p:cNvPr>
          <p:cNvSpPr txBox="1"/>
          <p:nvPr/>
        </p:nvSpPr>
        <p:spPr>
          <a:xfrm>
            <a:off x="8050731" y="31096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.3</a:t>
            </a:r>
            <a:endParaRPr kumimoji="1" lang="ko-Kore-KR" altLang="en-US" dirty="0"/>
          </a:p>
        </p:txBody>
      </p:sp>
      <p:pic>
        <p:nvPicPr>
          <p:cNvPr id="15" name="그림 14" descr="사람, 실내이(가) 표시된 사진&#10;&#10;자동 생성된 설명">
            <a:extLst>
              <a:ext uri="{FF2B5EF4-FFF2-40B4-BE49-F238E27FC236}">
                <a16:creationId xmlns:a16="http://schemas.microsoft.com/office/drawing/2014/main" id="{7E578ADF-C2B5-964C-95E1-56BEEC2D3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23" y="3832927"/>
            <a:ext cx="2684581" cy="20134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BD4974-8679-1149-B6B5-79405EBA24E9}"/>
              </a:ext>
            </a:extLst>
          </p:cNvPr>
          <p:cNvSpPr txBox="1"/>
          <p:nvPr/>
        </p:nvSpPr>
        <p:spPr>
          <a:xfrm>
            <a:off x="4619997" y="598128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.28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31943E-F803-7448-BBE6-0EEDA693C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90" y="3941184"/>
            <a:ext cx="2890745" cy="18067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EFB0C3-51C3-9B41-A884-29EAD82E02E5}"/>
              </a:ext>
            </a:extLst>
          </p:cNvPr>
          <p:cNvSpPr txBox="1"/>
          <p:nvPr/>
        </p:nvSpPr>
        <p:spPr>
          <a:xfrm>
            <a:off x="1372599" y="596815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.21</a:t>
            </a:r>
            <a:endParaRPr kumimoji="1" lang="ko-Kore-KR" altLang="en-US" dirty="0"/>
          </a:p>
        </p:txBody>
      </p:sp>
      <p:pic>
        <p:nvPicPr>
          <p:cNvPr id="20" name="그림 19" descr="사람, 실내이(가) 표시된 사진&#10;&#10;자동 생성된 설명">
            <a:extLst>
              <a:ext uri="{FF2B5EF4-FFF2-40B4-BE49-F238E27FC236}">
                <a16:creationId xmlns:a16="http://schemas.microsoft.com/office/drawing/2014/main" id="{F37A18F8-D91E-7149-AF2A-982506CE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96" y="3941184"/>
            <a:ext cx="2857769" cy="19051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917ABB-2FFA-AE49-A5CC-6C28F966466C}"/>
              </a:ext>
            </a:extLst>
          </p:cNvPr>
          <p:cNvSpPr txBox="1"/>
          <p:nvPr/>
        </p:nvSpPr>
        <p:spPr>
          <a:xfrm>
            <a:off x="8050731" y="598089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.3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1160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계획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00E688-2A6F-4544-B47C-8A7F9F69B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753094"/>
            <a:ext cx="7823200" cy="33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0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/>
        </p:nvGrpSpPr>
        <p:grpSpPr>
          <a:xfrm>
            <a:off x="0" y="1270"/>
            <a:ext cx="8943340" cy="6859270"/>
            <a:chOff x="0" y="1270"/>
            <a:chExt cx="8943340" cy="6859270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Rect 0"/>
            <p:cNvSpPr>
              <a:spLocks/>
            </p:cNvSpPr>
            <p:nvPr/>
          </p:nvSpPr>
          <p:spPr>
            <a:xfrm rot="16200000" flipH="1" flipV="1">
              <a:off x="1042035" y="-1040765"/>
              <a:ext cx="6859270" cy="894334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 rot="16200000" flipH="1" flipV="1">
              <a:off x="724535" y="-723265"/>
              <a:ext cx="6859270" cy="8307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Rect 0"/>
          <p:cNvSpPr txBox="1">
            <a:spLocks/>
          </p:cNvSpPr>
          <p:nvPr/>
        </p:nvSpPr>
        <p:spPr>
          <a:xfrm>
            <a:off x="1038225" y="2729865"/>
            <a:ext cx="261366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7025" y="374650"/>
            <a:ext cx="152463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팀원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CDBD77-2E75-BF40-AEE6-6FE590A3B5E1}"/>
              </a:ext>
            </a:extLst>
          </p:cNvPr>
          <p:cNvGrpSpPr/>
          <p:nvPr/>
        </p:nvGrpSpPr>
        <p:grpSpPr>
          <a:xfrm>
            <a:off x="484505" y="2045970"/>
            <a:ext cx="8936355" cy="2766695"/>
            <a:chOff x="484505" y="2045970"/>
            <a:chExt cx="8936355" cy="2766695"/>
          </a:xfrm>
        </p:grpSpPr>
        <p:grpSp>
          <p:nvGrpSpPr>
            <p:cNvPr id="4" name="그룹 3"/>
            <p:cNvGrpSpPr/>
            <p:nvPr/>
          </p:nvGrpSpPr>
          <p:grpSpPr>
            <a:xfrm>
              <a:off x="484505" y="2045970"/>
              <a:ext cx="6652260" cy="2762250"/>
              <a:chOff x="484505" y="2045970"/>
              <a:chExt cx="6652260" cy="2762250"/>
            </a:xfrm>
          </p:grpSpPr>
          <p:sp>
            <p:nvSpPr>
              <p:cNvPr id="3" name="사각형: 둥근 모서리 2"/>
              <p:cNvSpPr>
                <a:spLocks/>
              </p:cNvSpPr>
              <p:nvPr/>
            </p:nvSpPr>
            <p:spPr>
              <a:xfrm>
                <a:off x="48450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사각형: 둥근 모서리 5"/>
              <p:cNvSpPr>
                <a:spLocks/>
              </p:cNvSpPr>
              <p:nvPr/>
            </p:nvSpPr>
            <p:spPr>
              <a:xfrm>
                <a:off x="276923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7" name="사각형: 둥근 모서리 6"/>
              <p:cNvSpPr>
                <a:spLocks/>
              </p:cNvSpPr>
              <p:nvPr/>
            </p:nvSpPr>
            <p:spPr>
              <a:xfrm>
                <a:off x="5053330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A92EB0B5-943D-4B46-8DC6-5300B0A96217}"/>
                </a:ext>
              </a:extLst>
            </p:cNvPr>
            <p:cNvSpPr>
              <a:spLocks/>
            </p:cNvSpPr>
            <p:nvPr/>
          </p:nvSpPr>
          <p:spPr>
            <a:xfrm>
              <a:off x="7337425" y="2049780"/>
              <a:ext cx="2083435" cy="2762250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D4E1BD4-772F-F349-8E4B-433ACAAEEB1B}"/>
              </a:ext>
            </a:extLst>
          </p:cNvPr>
          <p:cNvSpPr txBox="1"/>
          <p:nvPr/>
        </p:nvSpPr>
        <p:spPr>
          <a:xfrm>
            <a:off x="891540" y="4940300"/>
            <a:ext cx="1254125" cy="53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안상준</a:t>
            </a:r>
            <a:r>
              <a:rPr lang="en-US" altLang="ko-Kore-KR" sz="1500" b="1" dirty="0">
                <a:latin typeface="나눔바른펜" charset="0"/>
              </a:rPr>
              <a:t>(</a:t>
            </a:r>
            <a:r>
              <a:rPr lang="ko-Kore-KR" altLang="en-US" sz="1400" b="1" dirty="0">
                <a:latin typeface="나눔바른펜" charset="0"/>
              </a:rPr>
              <a:t>팀장</a:t>
            </a:r>
            <a:r>
              <a:rPr lang="en-US" altLang="ko-Kore-KR" sz="1400" b="1" dirty="0">
                <a:latin typeface="나눔바른펜" charset="0"/>
              </a:rPr>
              <a:t>)</a:t>
            </a:r>
          </a:p>
          <a:p>
            <a:pPr algn="ctr"/>
            <a:r>
              <a:rPr lang="en-US" altLang="ko-Kore-KR" sz="1400" b="1" dirty="0">
                <a:latin typeface="나눔바른펜" charset="0"/>
              </a:rPr>
              <a:t>Back-end</a:t>
            </a:r>
            <a:endParaRPr lang="ko-Kore-KR" altLang="en-US" sz="1400" b="1" dirty="0">
              <a:latin typeface="나눔바른펜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AECBB-041C-E540-AE74-9C978F3211FC}"/>
              </a:ext>
            </a:extLst>
          </p:cNvPr>
          <p:cNvSpPr txBox="1"/>
          <p:nvPr/>
        </p:nvSpPr>
        <p:spPr>
          <a:xfrm>
            <a:off x="3299460" y="4925060"/>
            <a:ext cx="102235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김기현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Back-end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B9AA1E-17CB-BF4E-880D-64A5EF6A3FE1}"/>
              </a:ext>
            </a:extLst>
          </p:cNvPr>
          <p:cNvSpPr txBox="1"/>
          <p:nvPr/>
        </p:nvSpPr>
        <p:spPr>
          <a:xfrm>
            <a:off x="5358765" y="4932680"/>
            <a:ext cx="1472565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배재현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Deep learning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C0F77-6A11-7842-B54B-E3E7D636CA84}"/>
              </a:ext>
            </a:extLst>
          </p:cNvPr>
          <p:cNvSpPr txBox="1"/>
          <p:nvPr/>
        </p:nvSpPr>
        <p:spPr>
          <a:xfrm>
            <a:off x="7882255" y="4932680"/>
            <a:ext cx="105537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이상민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Full-stack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524F04-F2B8-F44F-8CB5-C62BE936E4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2298700"/>
            <a:ext cx="1870710" cy="2256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35DC782-8E4E-7046-93D3-0B4E223412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95" y="2448560"/>
            <a:ext cx="2000885" cy="21062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940089-F626-0647-8CE4-74BEED70D3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75" y="2265045"/>
            <a:ext cx="1816100" cy="2379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92A483-5B2B-5543-8159-470B6AECEB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95" y="2266950"/>
            <a:ext cx="1939925" cy="22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8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327025" y="374650"/>
            <a:ext cx="13887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회사 소개</a:t>
            </a: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4584700" y="5755640"/>
            <a:ext cx="701675" cy="5530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500" b="1">
                <a:latin typeface="나눔바른펜" charset="0"/>
                <a:ea typeface="나눔바른펜" charset="0"/>
              </a:rPr>
              <a:t>안병준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1500" b="1">
                <a:latin typeface="나눔바른펜" charset="0"/>
                <a:ea typeface="나눔바른펜" charset="0"/>
              </a:rPr>
              <a:t>멘토</a:t>
            </a:r>
            <a:endParaRPr lang="ko-KR" altLang="en-US" sz="1500" b="1">
              <a:latin typeface="나눔바른펜" charset="0"/>
              <a:ea typeface="나눔바른펜" charset="0"/>
            </a:endParaRPr>
          </a:p>
        </p:txBody>
      </p:sp>
      <p:grpSp>
        <p:nvGrpSpPr>
          <p:cNvPr id="28" name="그룹 34"/>
          <p:cNvGrpSpPr/>
          <p:nvPr/>
        </p:nvGrpSpPr>
        <p:grpSpPr>
          <a:xfrm>
            <a:off x="1440180" y="1609725"/>
            <a:ext cx="7026910" cy="3963035"/>
            <a:chOff x="1440180" y="1609725"/>
            <a:chExt cx="7026910" cy="3963035"/>
          </a:xfrm>
        </p:grpSpPr>
        <p:sp>
          <p:nvSpPr>
            <p:cNvPr id="16" name="Rounded Rectangle 25"/>
            <p:cNvSpPr>
              <a:spLocks/>
            </p:cNvSpPr>
            <p:nvPr/>
          </p:nvSpPr>
          <p:spPr>
            <a:xfrm>
              <a:off x="1440180" y="1609725"/>
              <a:ext cx="7026910" cy="3963035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26" name="그림 28" descr="/Users/isangmin/Library/Group Containers/L48J367XN4.com.infraware.PolarisOffice/EngineTemp/65985/fImage346523699719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750" y="1711960"/>
              <a:ext cx="3239135" cy="851535"/>
            </a:xfrm>
            <a:prstGeom prst="rect">
              <a:avLst/>
            </a:prstGeom>
            <a:noFill/>
          </p:spPr>
        </p:pic>
        <p:pic>
          <p:nvPicPr>
            <p:cNvPr id="27" name="그림 29" descr="/Users/isangmin/Library/Group Containers/L48J367XN4.com.infraware.PolarisOffice/EngineTemp/65985/fImage17579363709150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135" y="2720340"/>
              <a:ext cx="3172460" cy="254952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/>
          <p:cNvSpPr>
            <a:spLocks/>
          </p:cNvSpPr>
          <p:nvPr/>
        </p:nvSpPr>
        <p:spPr>
          <a:xfrm>
            <a:off x="2078990" y="701675"/>
            <a:ext cx="7200265" cy="101028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457200" lvl="1" indent="0" latinLnBrk="0">
              <a:buFontTx/>
              <a:buNone/>
            </a:pPr>
            <a:r>
              <a:rPr lang="en-US" altLang="ko-KR" sz="5400">
                <a:latin typeface="나눔고딕 ExtraBold" charset="0"/>
                <a:ea typeface="나눔고딕 ExtraBold" charset="0"/>
              </a:rPr>
              <a:t>INDEX</a:t>
            </a:r>
            <a:endParaRPr lang="ko-KR" altLang="en-US" sz="5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606425" y="701675"/>
            <a:ext cx="1271270" cy="1010285"/>
          </a:xfrm>
          <a:prstGeom prst="rect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0710" y="2954655"/>
            <a:ext cx="8672830" cy="635"/>
          </a:xfrm>
          <a:prstGeom prst="line">
            <a:avLst/>
          </a:prstGeom>
          <a:ln w="1905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4260979" y="2865120"/>
            <a:ext cx="895985" cy="1356360"/>
            <a:chOff x="2679065" y="2863215"/>
            <a:chExt cx="895985" cy="1356360"/>
          </a:xfrm>
        </p:grpSpPr>
        <p:sp>
          <p:nvSpPr>
            <p:cNvPr id="9" name="타원 8"/>
            <p:cNvSpPr>
              <a:spLocks/>
            </p:cNvSpPr>
            <p:nvPr/>
          </p:nvSpPr>
          <p:spPr>
            <a:xfrm>
              <a:off x="3035300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3" name="눈물 방울 12"/>
            <p:cNvSpPr>
              <a:spLocks/>
            </p:cNvSpPr>
            <p:nvPr/>
          </p:nvSpPr>
          <p:spPr>
            <a:xfrm rot="18900000">
              <a:off x="267906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5854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119" y="3480435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67995" y="4438650"/>
            <a:ext cx="161163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3878650" y="4435475"/>
            <a:ext cx="1745991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775970" y="4744720"/>
            <a:ext cx="10083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목적</a:t>
            </a:r>
          </a:p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필요성</a:t>
            </a: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4281293" y="4771682"/>
            <a:ext cx="854721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진행 상황</a:t>
            </a:r>
            <a:endParaRPr lang="en-US" altLang="ko-KR" sz="1200" dirty="0">
              <a:latin typeface="나눔바른펜" charset="0"/>
              <a:ea typeface="나눔바른펜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이슈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8963" y="4935220"/>
            <a:ext cx="31051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200">
              <a:latin typeface="나눔바른펜" charset="0"/>
              <a:ea typeface="나눔바른펜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" y="808355"/>
            <a:ext cx="803275" cy="795655"/>
          </a:xfrm>
          <a:prstGeom prst="rect">
            <a:avLst/>
          </a:prstGeom>
        </p:spPr>
      </p:pic>
      <p:grpSp>
        <p:nvGrpSpPr>
          <p:cNvPr id="44" name="그룹 143"/>
          <p:cNvGrpSpPr/>
          <p:nvPr/>
        </p:nvGrpSpPr>
        <p:grpSpPr>
          <a:xfrm>
            <a:off x="833120" y="2865120"/>
            <a:ext cx="895985" cy="1356360"/>
            <a:chOff x="833120" y="2865120"/>
            <a:chExt cx="895985" cy="1356360"/>
          </a:xfrm>
        </p:grpSpPr>
        <p:sp>
          <p:nvSpPr>
            <p:cNvPr id="45" name="Oval 141"/>
            <p:cNvSpPr>
              <a:spLocks/>
            </p:cNvSpPr>
            <p:nvPr/>
          </p:nvSpPr>
          <p:spPr>
            <a:xfrm>
              <a:off x="1189355" y="2865120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Teardrop 142"/>
            <p:cNvSpPr>
              <a:spLocks/>
            </p:cNvSpPr>
            <p:nvPr/>
          </p:nvSpPr>
          <p:spPr>
            <a:xfrm rot="18900000">
              <a:off x="833120" y="3325495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F899AA-B2AE-3541-976E-9B112BB8B5CA}"/>
              </a:ext>
            </a:extLst>
          </p:cNvPr>
          <p:cNvGrpSpPr/>
          <p:nvPr/>
        </p:nvGrpSpPr>
        <p:grpSpPr>
          <a:xfrm>
            <a:off x="7597080" y="2865120"/>
            <a:ext cx="895985" cy="1356360"/>
            <a:chOff x="2679065" y="2863215"/>
            <a:chExt cx="895985" cy="135636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ADB8CFB-B61B-8644-B6AD-D8ADAFFC6D6E}"/>
                </a:ext>
              </a:extLst>
            </p:cNvPr>
            <p:cNvSpPr>
              <a:spLocks/>
            </p:cNvSpPr>
            <p:nvPr/>
          </p:nvSpPr>
          <p:spPr>
            <a:xfrm>
              <a:off x="3035300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50" name="눈물 방울 49">
              <a:extLst>
                <a:ext uri="{FF2B5EF4-FFF2-40B4-BE49-F238E27FC236}">
                  <a16:creationId xmlns:a16="http://schemas.microsoft.com/office/drawing/2014/main" id="{85696A71-F628-BB41-800F-CE835726396A}"/>
                </a:ext>
              </a:extLst>
            </p:cNvPr>
            <p:cNvSpPr>
              <a:spLocks/>
            </p:cNvSpPr>
            <p:nvPr/>
          </p:nvSpPr>
          <p:spPr>
            <a:xfrm rot="18900000">
              <a:off x="267906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2CF35C2-BAF7-D54F-8511-DBC15177D7F9}"/>
              </a:ext>
            </a:extLst>
          </p:cNvPr>
          <p:cNvSpPr txBox="1"/>
          <p:nvPr/>
        </p:nvSpPr>
        <p:spPr>
          <a:xfrm>
            <a:off x="7828220" y="348043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F844CB-8AE1-C045-BB38-2EF1209751DF}"/>
              </a:ext>
            </a:extLst>
          </p:cNvPr>
          <p:cNvSpPr txBox="1">
            <a:spLocks/>
          </p:cNvSpPr>
          <p:nvPr/>
        </p:nvSpPr>
        <p:spPr>
          <a:xfrm>
            <a:off x="7214751" y="4435475"/>
            <a:ext cx="1745991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프로젝트 추진 계획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04355F-EED8-4A40-8C1C-A948E6C94E82}"/>
              </a:ext>
            </a:extLst>
          </p:cNvPr>
          <p:cNvSpPr txBox="1"/>
          <p:nvPr/>
        </p:nvSpPr>
        <p:spPr>
          <a:xfrm>
            <a:off x="7735064" y="4935220"/>
            <a:ext cx="31051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200"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3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7025" y="374650"/>
            <a:ext cx="26727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2910" y="822325"/>
            <a:ext cx="1152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과제 필요성</a:t>
            </a:r>
          </a:p>
        </p:txBody>
      </p:sp>
      <p:grpSp>
        <p:nvGrpSpPr>
          <p:cNvPr id="26" name="그룹 17"/>
          <p:cNvGrpSpPr/>
          <p:nvPr/>
        </p:nvGrpSpPr>
        <p:grpSpPr>
          <a:xfrm>
            <a:off x="3296285" y="2222500"/>
            <a:ext cx="3314065" cy="3315970"/>
            <a:chOff x="3296285" y="2222500"/>
            <a:chExt cx="3314065" cy="3315970"/>
          </a:xfrm>
        </p:grpSpPr>
        <p:sp>
          <p:nvSpPr>
            <p:cNvPr id="2" name="타원 1"/>
            <p:cNvSpPr>
              <a:spLocks/>
            </p:cNvSpPr>
            <p:nvPr/>
          </p:nvSpPr>
          <p:spPr>
            <a:xfrm>
              <a:off x="3296285" y="2222500"/>
              <a:ext cx="3314065" cy="3315970"/>
            </a:xfrm>
            <a:prstGeom prst="ellipse">
              <a:avLst/>
            </a:prstGeom>
            <a:noFill/>
            <a:ln w="28575" cap="flat" cmpd="sng">
              <a:solidFill>
                <a:srgbClr val="91B84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19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285" y="3169920"/>
              <a:ext cx="1440180" cy="1437640"/>
            </a:xfrm>
            <a:prstGeom prst="rect">
              <a:avLst/>
            </a:prstGeom>
            <a:noFill/>
          </p:spPr>
        </p:pic>
        <p:pic>
          <p:nvPicPr>
            <p:cNvPr id="20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790" y="3091180"/>
              <a:ext cx="1430020" cy="1437640"/>
            </a:xfrm>
            <a:prstGeom prst="rect">
              <a:avLst/>
            </a:prstGeom>
            <a:noFill/>
          </p:spPr>
        </p:pic>
        <p:pic>
          <p:nvPicPr>
            <p:cNvPr id="21" name="그림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755" y="3707765"/>
              <a:ext cx="364490" cy="360680"/>
            </a:xfrm>
            <a:prstGeom prst="rect">
              <a:avLst/>
            </a:prstGeom>
            <a:noFill/>
          </p:spPr>
        </p:pic>
      </p:grpSp>
      <p:pic>
        <p:nvPicPr>
          <p:cNvPr id="22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15" y="5337810"/>
            <a:ext cx="3827145" cy="1080770"/>
          </a:xfrm>
          <a:prstGeom prst="rect">
            <a:avLst/>
          </a:prstGeom>
          <a:noFill/>
        </p:spPr>
      </p:pic>
      <p:pic>
        <p:nvPicPr>
          <p:cNvPr id="23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" y="4496253"/>
            <a:ext cx="4251960" cy="1080770"/>
          </a:xfrm>
          <a:prstGeom prst="rect">
            <a:avLst/>
          </a:prstGeom>
          <a:noFill/>
        </p:spPr>
      </p:pic>
      <p:pic>
        <p:nvPicPr>
          <p:cNvPr id="24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40" y="2426970"/>
            <a:ext cx="4251960" cy="1080770"/>
          </a:xfrm>
          <a:prstGeom prst="rect">
            <a:avLst/>
          </a:prstGeom>
          <a:noFill/>
        </p:spPr>
      </p:pic>
      <p:pic>
        <p:nvPicPr>
          <p:cNvPr id="25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" y="2161993"/>
            <a:ext cx="4251960" cy="1080770"/>
          </a:xfrm>
          <a:prstGeom prst="rect">
            <a:avLst/>
          </a:prstGeom>
          <a:noFill/>
        </p:spPr>
      </p:pic>
      <p:pic>
        <p:nvPicPr>
          <p:cNvPr id="27" name="그림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5" y="1158240"/>
            <a:ext cx="4251960" cy="108077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9F44EE-3A1A-B648-8EF6-0FA045EBE9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5596" y="4371975"/>
            <a:ext cx="4398010" cy="8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97370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98552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과제 목적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3EA1D-6337-AF4C-8DEA-F32187AA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30" y="2413955"/>
            <a:ext cx="2328545" cy="21818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839F8-C17E-C04C-891B-D763DE4AF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2555148"/>
            <a:ext cx="1899486" cy="189948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8688D5D-7213-8344-9FEC-0370F87DBAD4}"/>
              </a:ext>
            </a:extLst>
          </p:cNvPr>
          <p:cNvSpPr/>
          <p:nvPr/>
        </p:nvSpPr>
        <p:spPr>
          <a:xfrm>
            <a:off x="2780096" y="3266439"/>
            <a:ext cx="736525" cy="47690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5E630B84-5869-D349-A970-18C3FE8F30BE}"/>
              </a:ext>
            </a:extLst>
          </p:cNvPr>
          <p:cNvSpPr/>
          <p:nvPr/>
        </p:nvSpPr>
        <p:spPr>
          <a:xfrm>
            <a:off x="6175384" y="3266439"/>
            <a:ext cx="736525" cy="47690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래픽 2" descr="프레젠테이션 미디어 단색으로 채워진">
            <a:extLst>
              <a:ext uri="{FF2B5EF4-FFF2-40B4-BE49-F238E27FC236}">
                <a16:creationId xmlns:a16="http://schemas.microsoft.com/office/drawing/2014/main" id="{2D84FC00-C11E-F647-92F3-D3ED8CFBF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7018" y="2906499"/>
            <a:ext cx="1762182" cy="1762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1037463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진행 상황</a:t>
            </a:r>
          </a:p>
        </p:txBody>
      </p:sp>
      <p:pic>
        <p:nvPicPr>
          <p:cNvPr id="6" name="시연1" descr="시연1">
            <a:hlinkClick r:id="" action="ppaction://media"/>
            <a:extLst>
              <a:ext uri="{FF2B5EF4-FFF2-40B4-BE49-F238E27FC236}">
                <a16:creationId xmlns:a16="http://schemas.microsoft.com/office/drawing/2014/main" id="{9070B1AE-679D-F24B-ACA8-12A7E22D66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4529" y="1393610"/>
            <a:ext cx="7236941" cy="40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1037463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진행 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D53DAD-DA09-C148-BDA3-9571E7ECC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12" y="976213"/>
            <a:ext cx="3860490" cy="54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2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86488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추진 내용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638316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이슈</a:t>
            </a:r>
          </a:p>
        </p:txBody>
      </p:sp>
      <p:pic>
        <p:nvPicPr>
          <p:cNvPr id="8" name="그림 7" descr="실내, 전자기기이(가) 표시된 사진&#10;&#10;자동 생성된 설명">
            <a:extLst>
              <a:ext uri="{FF2B5EF4-FFF2-40B4-BE49-F238E27FC236}">
                <a16:creationId xmlns:a16="http://schemas.microsoft.com/office/drawing/2014/main" id="{6AA31B93-1D86-F846-B5B0-17787B278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8" y="1473269"/>
            <a:ext cx="6561599" cy="4921200"/>
          </a:xfrm>
          <a:prstGeom prst="rect">
            <a:avLst/>
          </a:prstGeom>
        </p:spPr>
      </p:pic>
      <p:sp>
        <p:nvSpPr>
          <p:cNvPr id="9" name="도넛[D] 8">
            <a:extLst>
              <a:ext uri="{FF2B5EF4-FFF2-40B4-BE49-F238E27FC236}">
                <a16:creationId xmlns:a16="http://schemas.microsoft.com/office/drawing/2014/main" id="{984FF92C-4B53-7940-B87E-C175E9B8A341}"/>
              </a:ext>
            </a:extLst>
          </p:cNvPr>
          <p:cNvSpPr/>
          <p:nvPr/>
        </p:nvSpPr>
        <p:spPr>
          <a:xfrm>
            <a:off x="3191912" y="2573542"/>
            <a:ext cx="2793779" cy="2811189"/>
          </a:xfrm>
          <a:prstGeom prst="donut">
            <a:avLst>
              <a:gd name="adj" fmla="val 291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Pages>18</Pages>
  <Words>472</Words>
  <Characters>0</Characters>
  <Application>Microsoft Macintosh PowerPoint</Application>
  <DocSecurity>0</DocSecurity>
  <PresentationFormat>A4 용지(210x297mm)</PresentationFormat>
  <Lines>0</Lines>
  <Paragraphs>95</Paragraphs>
  <Slides>14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나눔고딕 ExtraBold</vt:lpstr>
      <vt:lpstr>나눔바른펜</vt:lpstr>
      <vt:lpstr>나눔고딕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배재현</cp:lastModifiedBy>
  <cp:revision>64</cp:revision>
  <dcterms:modified xsi:type="dcterms:W3CDTF">2021-04-04T08:56:16Z</dcterms:modified>
</cp:coreProperties>
</file>